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7" r:id="rId2"/>
    <p:sldId id="258" r:id="rId3"/>
    <p:sldId id="259" r:id="rId4"/>
    <p:sldId id="266" r:id="rId5"/>
    <p:sldId id="262" r:id="rId6"/>
    <p:sldId id="263" r:id="rId7"/>
    <p:sldId id="265" r:id="rId8"/>
    <p:sldId id="268" r:id="rId9"/>
    <p:sldId id="269" r:id="rId10"/>
    <p:sldId id="270" r:id="rId11"/>
    <p:sldId id="271" r:id="rId12"/>
    <p:sldId id="272" r:id="rId13"/>
    <p:sldId id="260" r:id="rId14"/>
    <p:sldId id="273" r:id="rId1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D66CB-F388-4C48-BC3F-9310AD2652BB}" type="datetimeFigureOut">
              <a:rPr lang="ru-RU" smtClean="0"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269C0-6473-4EEC-BF19-C12EC698A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952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CC91A-EA83-4B8B-82F8-F702BD1B1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26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D21F7-3128-496D-BA98-84C533DAA0F5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4D820-2BDF-4764-B340-01110838CA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428604"/>
            <a:ext cx="68580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«Профилактика самовольных уходов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воспитанников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социально-реабилитационных центров и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центров помощи детям,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оставшимся без попечения родителей,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Пермского края»</a:t>
            </a:r>
          </a:p>
          <a:p>
            <a:pPr algn="ctr"/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Методическое пособие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Составители: </a:t>
            </a: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Зырина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А.И.,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Индейкина Т.Л.,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Пименова М.А. 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Краевой ресурсный центр при ГКУСО СРЦН г. Перми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1720" y="228600"/>
            <a:ext cx="6939880" cy="154421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700" b="1" cap="none" dirty="0" smtClean="0">
                <a:solidFill>
                  <a:schemeClr val="tx1"/>
                </a:solidFill>
                <a:effectLst/>
                <a:latin typeface="+mn-lt"/>
                <a:cs typeface="Times New Roman" pitchFamily="18" charset="0"/>
              </a:rPr>
              <a:t>2. Привлечение к решению проблемы самовольных уходов специалистов субъектов профилактики: 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6"/>
          <p:cNvSpPr>
            <a:spLocks noGrp="1" noChangeArrowheads="1"/>
          </p:cNvSpPr>
          <p:nvPr>
            <p:ph idx="1"/>
          </p:nvPr>
        </p:nvSpPr>
        <p:spPr>
          <a:xfrm>
            <a:off x="1979712" y="1600200"/>
            <a:ext cx="6707088" cy="4525963"/>
          </a:xfrm>
        </p:spPr>
        <p:txBody>
          <a:bodyPr/>
          <a:lstStyle/>
          <a:p>
            <a:pPr marL="265113" indent="-265113" eaLnBrk="1" hangingPunct="1">
              <a:lnSpc>
                <a:spcPct val="90000"/>
              </a:lnSpc>
              <a:buFontTx/>
              <a:buNone/>
            </a:pPr>
            <a:endParaRPr lang="ru-RU" sz="2000" b="1" dirty="0" smtClean="0"/>
          </a:p>
          <a:p>
            <a:pPr marL="265113" indent="-265113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социальных (органы опеки и попечительства),</a:t>
            </a:r>
          </a:p>
          <a:p>
            <a:pPr marL="265113" indent="-265113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образовательных (школы, учреждения дополнительного образования),</a:t>
            </a:r>
          </a:p>
          <a:p>
            <a:pPr marL="265113" indent="-265113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правоохранительных (ОВД, </a:t>
            </a:r>
            <a:r>
              <a:rPr lang="ru-RU" sz="2400" dirty="0" err="1" smtClean="0">
                <a:solidFill>
                  <a:schemeClr val="tx1"/>
                </a:solidFill>
                <a:cs typeface="Times New Roman" pitchFamily="18" charset="0"/>
              </a:rPr>
              <a:t>КДНиЗП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</a:p>
          <a:p>
            <a:pPr marL="265113" indent="-265113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медицинских (специалистов узкого профиля - наркологов, психотерапевтов). </a:t>
            </a:r>
          </a:p>
          <a:p>
            <a:pPr marL="265113" indent="-265113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400" dirty="0" smtClean="0">
                <a:cs typeface="Times New Roman" pitchFamily="18" charset="0"/>
              </a:rPr>
              <a:t>	</a:t>
            </a:r>
          </a:p>
          <a:p>
            <a:pPr marL="265113" indent="-265113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sz="2400" dirty="0" smtClean="0">
                <a:cs typeface="Times New Roman" pitchFamily="18" charset="0"/>
              </a:rPr>
              <a:t>	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Методы педагогического воздействия могут быть самыми разнообразными: лекции, игры, выездные мероприятия, 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экскурсии 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и т.п. </a:t>
            </a:r>
          </a:p>
        </p:txBody>
      </p:sp>
    </p:spTree>
    <p:extLst>
      <p:ext uri="{BB962C8B-B14F-4D97-AF65-F5344CB8AC3E}">
        <p14:creationId xmlns:p14="http://schemas.microsoft.com/office/powerpoint/2010/main" val="359969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07704" y="476672"/>
            <a:ext cx="6984776" cy="792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400" b="1" dirty="0">
                <a:latin typeface="+mn-lt"/>
                <a:ea typeface="+mn-ea"/>
                <a:cs typeface="+mn-cs"/>
              </a:rPr>
              <a:t>3. Проведение индивидуальной (консультационной) и групповой (</a:t>
            </a:r>
            <a:r>
              <a:rPr lang="ru-RU" sz="2400" b="1" dirty="0" err="1">
                <a:latin typeface="+mn-lt"/>
                <a:ea typeface="+mn-ea"/>
                <a:cs typeface="+mn-cs"/>
              </a:rPr>
              <a:t>тренинговой</a:t>
            </a:r>
            <a:r>
              <a:rPr lang="ru-RU" sz="2400" b="1" dirty="0">
                <a:latin typeface="+mn-lt"/>
                <a:ea typeface="+mn-ea"/>
                <a:cs typeface="+mn-cs"/>
              </a:rPr>
              <a:t>) работы с несовершеннолетними:</a:t>
            </a:r>
            <a:r>
              <a:rPr lang="ru-RU" sz="28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1340768"/>
            <a:ext cx="7011888" cy="5212432"/>
          </a:xfrm>
        </p:spPr>
        <p:txBody>
          <a:bodyPr>
            <a:normAutofit fontScale="92500" lnSpcReduction="10000"/>
          </a:bodyPr>
          <a:lstStyle/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dirty="0"/>
              <a:t>цикл бесед (не менее 6 часов) направленных на осознание мотивов и последствий самовольных уходов.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dirty="0"/>
              <a:t>формирование режима занятости, свободного времени воспитанников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dirty="0"/>
              <a:t>в рамках профилактики самовольных уходов хорошие результаты дает трудотерапия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dirty="0"/>
              <a:t>в профилактике самовольных уходов наиболее стабильные - хоть и отсроченные - результаты дает работа, направленная на профориентацию подростков. 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dirty="0"/>
              <a:t>реализация коррекционных программ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dirty="0"/>
              <a:t>формирование здорового образа жизни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2400" b="1" dirty="0" err="1"/>
              <a:t>Психолого</a:t>
            </a:r>
            <a:r>
              <a:rPr lang="ru-RU" sz="2400" b="1" dirty="0"/>
              <a:t> - педагогическая работа с подростками, </a:t>
            </a:r>
            <a:r>
              <a:rPr lang="ru-RU" sz="2400" dirty="0"/>
              <a:t>склонным к самовольным уходам</a:t>
            </a:r>
          </a:p>
          <a:p>
            <a:pPr marL="540000" indent="-3810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u-RU" sz="2000" dirty="0" smtClean="0"/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83307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42617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700" b="1" dirty="0">
                <a:latin typeface="+mn-lt"/>
                <a:ea typeface="+mn-ea"/>
                <a:cs typeface="Times New Roman" pitchFamily="18" charset="0"/>
              </a:rPr>
              <a:t>4. Работа по преодолению бродяжничества и самовольных уходов подростков посредством взаимодействия с семьёй.</a:t>
            </a:r>
            <a:r>
              <a:rPr lang="ru-RU" sz="28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b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907704" y="1628800"/>
            <a:ext cx="7083896" cy="44513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важное место в этой работе отводится </a:t>
            </a: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информационно-консультативной деятельности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для предотвращения самовольных уходов не только из учреждений, но и из дома необходимо периодически проводить </a:t>
            </a: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обучение по повышению педагогической и психологической грамотности для родителей,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 чьи дети находятся в СРЦН и готовятся для возвращения в семью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smtClean="0">
                <a:solidFill>
                  <a:schemeClr val="tx1"/>
                </a:solidFill>
                <a:cs typeface="Times New Roman" pitchFamily="18" charset="0"/>
              </a:rPr>
              <a:t>работа по коррекции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 детско-родительских отношений в форме мини-тренингов для родителей с детьми, обсуждения на родительских гостиных (без участия подростков)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86564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357166"/>
            <a:ext cx="6686568" cy="621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cs typeface="Times New Roman" pitchFamily="18" charset="0"/>
              </a:rPr>
              <a:t>Основой профилактики самовольных уходов воспитанников в условиях </a:t>
            </a:r>
            <a:r>
              <a:rPr lang="ru-RU" sz="2800" b="1" dirty="0" err="1" smtClean="0">
                <a:cs typeface="Times New Roman" pitchFamily="18" charset="0"/>
              </a:rPr>
              <a:t>гос.учреждения</a:t>
            </a: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становятся мероприятия, направленные </a:t>
            </a:r>
            <a:r>
              <a:rPr lang="ru-RU" sz="2800" b="1" dirty="0" smtClean="0">
                <a:cs typeface="Times New Roman" pitchFamily="18" charset="0"/>
              </a:rPr>
              <a:t>на: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800" b="1" dirty="0" smtClean="0">
              <a:cs typeface="Times New Roman" pitchFamily="18" charset="0"/>
            </a:endParaRPr>
          </a:p>
          <a:p>
            <a:r>
              <a:rPr lang="ru-RU" sz="2800" dirty="0" smtClean="0">
                <a:cs typeface="Times New Roman" pitchFamily="18" charset="0"/>
              </a:rPr>
              <a:t>адаптацию </a:t>
            </a:r>
            <a:r>
              <a:rPr lang="ru-RU" sz="2800" dirty="0" smtClean="0">
                <a:cs typeface="Times New Roman" pitchFamily="18" charset="0"/>
              </a:rPr>
              <a:t>несовершеннолетних к новым </a:t>
            </a:r>
            <a:r>
              <a:rPr lang="ru-RU" sz="2800" dirty="0" smtClean="0">
                <a:cs typeface="Times New Roman" pitchFamily="18" charset="0"/>
              </a:rPr>
              <a:t>условиям</a:t>
            </a:r>
          </a:p>
          <a:p>
            <a:r>
              <a:rPr lang="ru-RU" sz="2800" dirty="0" smtClean="0">
                <a:cs typeface="Times New Roman" pitchFamily="18" charset="0"/>
              </a:rPr>
              <a:t>создание </a:t>
            </a:r>
            <a:r>
              <a:rPr lang="ru-RU" sz="2800" dirty="0" smtClean="0">
                <a:cs typeface="Times New Roman" pitchFamily="18" charset="0"/>
              </a:rPr>
              <a:t>психологического комфорта </a:t>
            </a:r>
            <a:endParaRPr lang="ru-RU" sz="2800" dirty="0" smtClean="0">
              <a:cs typeface="Times New Roman" pitchFamily="18" charset="0"/>
            </a:endParaRPr>
          </a:p>
          <a:p>
            <a:r>
              <a:rPr lang="ru-RU" sz="2800" dirty="0" smtClean="0">
                <a:cs typeface="Times New Roman" pitchFamily="18" charset="0"/>
              </a:rPr>
              <a:t>включение </a:t>
            </a:r>
            <a:r>
              <a:rPr lang="ru-RU" sz="2800" dirty="0" smtClean="0">
                <a:cs typeface="Times New Roman" pitchFamily="18" charset="0"/>
              </a:rPr>
              <a:t>в реабилитационную работу законных представителей ребенка и </a:t>
            </a:r>
            <a:r>
              <a:rPr lang="ru-RU" sz="2800" dirty="0" smtClean="0">
                <a:cs typeface="Times New Roman" pitchFamily="18" charset="0"/>
              </a:rPr>
              <a:t>социальное окружение семьи, </a:t>
            </a:r>
            <a:r>
              <a:rPr lang="ru-RU" sz="2800" dirty="0" smtClean="0">
                <a:cs typeface="Times New Roman" pitchFamily="18" charset="0"/>
              </a:rPr>
              <a:t>как полноправных участников программы </a:t>
            </a:r>
            <a:r>
              <a:rPr lang="ru-RU" sz="2800" dirty="0" smtClean="0">
                <a:cs typeface="Times New Roman" pitchFamily="18" charset="0"/>
              </a:rPr>
              <a:t>реабилитации.</a:t>
            </a:r>
            <a:endParaRPr lang="ru-RU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2051720" y="1066800"/>
            <a:ext cx="6624736" cy="2769989"/>
          </a:xfrm>
          <a:blipFill dpi="0" rotWithShape="1">
            <a:blip r:embed="rId2">
              <a:alphaModFix amt="84000"/>
            </a:blip>
            <a:srcRect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000" b="1" dirty="0" smtClean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3000" b="1" dirty="0" smtClean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3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0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СПАСИБО ЗА ВНИМАНИЕ!</a:t>
            </a:r>
          </a:p>
        </p:txBody>
      </p:sp>
      <p:pic>
        <p:nvPicPr>
          <p:cNvPr id="25603" name="Picture 4" descr="C:\Documents and Settings\Admin\Рабочий стол\самовольные уходы МАТЕРИАЛЫ\information_items_184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717032"/>
            <a:ext cx="2808650" cy="226504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874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071546"/>
            <a:ext cx="6858048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Методические материалы подготовлены на основе обобщения опыта работы специалистов ГКУСО ПК СРЦН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г.Перми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и других субъектов РФ (Екатеринбург, Югра, Сургут, Хабаровск)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научных представлений по проблеме  профилактики самовольных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уходов,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созданию безопасной среды среди воспитанников социально-реабилитационных центров и центров помощи детям.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404664"/>
            <a:ext cx="6615130" cy="572149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Пособие будет интересно специалистам, работающим с детьми в государственных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учреждениях:</a:t>
            </a:r>
          </a:p>
          <a:p>
            <a:pPr marL="0" indent="0" algn="ctr"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директорам, 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директорам, 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аведующим отделениями,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воспитателям, 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специалистам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по социальной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работе,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социальным педагогам,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психологам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548680"/>
            <a:ext cx="6707088" cy="1152128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700" b="1" dirty="0" smtClean="0"/>
              <a:t>Цель </a:t>
            </a:r>
            <a:r>
              <a:rPr lang="ru-RU" sz="2700" b="1" dirty="0"/>
              <a:t>технологии </a:t>
            </a:r>
            <a:r>
              <a:rPr lang="ru-RU" sz="2700" dirty="0"/>
              <a:t>– профилактика самовольных уходов из государственных учреждений для детей и снижение количества случаев </a:t>
            </a:r>
            <a:r>
              <a:rPr lang="ru-RU" sz="2700" dirty="0" smtClean="0"/>
              <a:t>СУ.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772816"/>
            <a:ext cx="6707088" cy="464137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b="1" dirty="0"/>
              <a:t> </a:t>
            </a:r>
            <a:r>
              <a:rPr lang="ru-RU" sz="8800" b="1" dirty="0" smtClean="0"/>
              <a:t>Задачи:</a:t>
            </a:r>
          </a:p>
          <a:p>
            <a:pPr lvl="0"/>
            <a:r>
              <a:rPr lang="ru-RU" sz="8800" dirty="0" smtClean="0"/>
              <a:t>Обеспечение </a:t>
            </a:r>
            <a:r>
              <a:rPr lang="ru-RU" sz="8800" dirty="0"/>
              <a:t>организационно – правового сопровождения по профилактике самовольных уходов в учреждении </a:t>
            </a:r>
          </a:p>
          <a:p>
            <a:pPr lvl="0"/>
            <a:r>
              <a:rPr lang="ru-RU" sz="8800" dirty="0"/>
              <a:t>Привлечение к решению проблемы самовольных уходов специалистов учреждений субъектов профилактики и членов семей несовершеннолетних</a:t>
            </a:r>
          </a:p>
          <a:p>
            <a:pPr lvl="0"/>
            <a:r>
              <a:rPr lang="ru-RU" sz="8800" dirty="0"/>
              <a:t>Создание необходимых условий для формирования отрицательного отношения к СУ, повышение ценности жизни, создание позитивного образа учреждения через проведение индивидуальной (консультационной) и групповой (</a:t>
            </a:r>
            <a:r>
              <a:rPr lang="ru-RU" sz="8800" dirty="0" err="1"/>
              <a:t>тренинговой</a:t>
            </a:r>
            <a:r>
              <a:rPr lang="ru-RU" sz="8800" dirty="0"/>
              <a:t>) работы с </a:t>
            </a:r>
            <a:r>
              <a:rPr lang="ru-RU" sz="8800" dirty="0" smtClean="0"/>
              <a:t>детьми</a:t>
            </a:r>
            <a:endParaRPr lang="ru-RU" sz="8800" dirty="0"/>
          </a:p>
          <a:p>
            <a:pPr lvl="0"/>
            <a:r>
              <a:rPr lang="ru-RU" sz="8800" dirty="0"/>
              <a:t>Повышение профессионализма сотрудников центра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31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/>
          <a:lstStyle/>
          <a:p>
            <a:r>
              <a:rPr lang="ru-RU" b="1" dirty="0"/>
              <a:t>Книга </a:t>
            </a:r>
            <a:r>
              <a:rPr lang="ru-RU" b="1" dirty="0" smtClean="0"/>
              <a:t>1  это -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340768"/>
            <a:ext cx="6707088" cy="478539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Общие теоретические подходы к </a:t>
            </a:r>
            <a:r>
              <a:rPr lang="ru-RU" dirty="0"/>
              <a:t>понятию самовольных уходов, </a:t>
            </a:r>
            <a:r>
              <a:rPr lang="ru-RU" dirty="0" smtClean="0"/>
              <a:t>особенности </a:t>
            </a:r>
            <a:r>
              <a:rPr lang="ru-RU" dirty="0"/>
              <a:t>несовершеннолетних склонных к самовольным уходом, </a:t>
            </a:r>
            <a:r>
              <a:rPr lang="ru-RU" dirty="0" smtClean="0"/>
              <a:t>анализ причин самовольных уходов несовершеннолетних</a:t>
            </a:r>
          </a:p>
          <a:p>
            <a:r>
              <a:rPr lang="ru-RU" dirty="0" smtClean="0"/>
              <a:t>Технология </a:t>
            </a:r>
            <a:r>
              <a:rPr lang="ru-RU" dirty="0"/>
              <a:t>«Профилактика самовольных уходов воспитанников социально-реабилитационных центров и центров помощи детям, оставшимся без попечения родителей Пермского края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Приложения: необходимые документы, сопровождающие </a:t>
            </a:r>
            <a:r>
              <a:rPr lang="ru-RU" dirty="0"/>
              <a:t>процесс реабилитации несовершеннолетних в части </a:t>
            </a:r>
            <a:r>
              <a:rPr lang="ru-RU" dirty="0" smtClean="0"/>
              <a:t>профилактики СУ и действий после совершения СУ.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00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Книга </a:t>
            </a:r>
            <a:r>
              <a:rPr lang="ru-RU" sz="4000" b="1" dirty="0" smtClean="0"/>
              <a:t>2 это -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600200"/>
            <a:ext cx="6707088" cy="4525963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/>
              <a:t>Базовые реабилитационные </a:t>
            </a:r>
            <a:r>
              <a:rPr lang="ru-RU" sz="8000" dirty="0"/>
              <a:t>направления по решению проблем </a:t>
            </a:r>
            <a:r>
              <a:rPr lang="ru-RU" sz="8000" dirty="0" smtClean="0"/>
              <a:t>СУ несовершеннолетних </a:t>
            </a:r>
            <a:r>
              <a:rPr lang="ru-RU" sz="8000" dirty="0"/>
              <a:t>для более качественной работы специалистов по созданию </a:t>
            </a:r>
            <a:r>
              <a:rPr lang="ru-RU" sz="8000" dirty="0" smtClean="0"/>
              <a:t>основ </a:t>
            </a:r>
            <a:r>
              <a:rPr lang="ru-RU" sz="8000" dirty="0"/>
              <a:t>мероприятий по профилактике СУ позволяющей предотвратить уходы. </a:t>
            </a:r>
            <a:r>
              <a:rPr lang="ru-RU" sz="8000" dirty="0" smtClean="0"/>
              <a:t> </a:t>
            </a:r>
            <a:r>
              <a:rPr lang="ru-RU" sz="8000" dirty="0"/>
              <a:t/>
            </a:r>
            <a:br>
              <a:rPr lang="ru-RU" sz="8000" dirty="0"/>
            </a:br>
            <a:endParaRPr lang="ru-RU" sz="8000" dirty="0" smtClean="0"/>
          </a:p>
          <a:p>
            <a:r>
              <a:rPr lang="ru-RU" sz="8000" b="1" dirty="0" smtClean="0"/>
              <a:t>Наряду </a:t>
            </a:r>
            <a:r>
              <a:rPr lang="ru-RU" sz="8000" b="1" dirty="0"/>
              <a:t>с практико-ориентированными материалами Книга 2 содержит:</a:t>
            </a:r>
            <a:br>
              <a:rPr lang="ru-RU" sz="8000" b="1" dirty="0"/>
            </a:br>
            <a:r>
              <a:rPr lang="ru-RU" sz="8000" dirty="0"/>
              <a:t>- диагностический </a:t>
            </a:r>
            <a:r>
              <a:rPr lang="ru-RU" sz="8000" dirty="0" smtClean="0"/>
              <a:t>инструментарий;</a:t>
            </a:r>
            <a:r>
              <a:rPr lang="ru-RU" sz="8000" dirty="0"/>
              <a:t/>
            </a:r>
            <a:br>
              <a:rPr lang="ru-RU" sz="8000" dirty="0"/>
            </a:br>
            <a:r>
              <a:rPr lang="ru-RU" sz="8000" dirty="0"/>
              <a:t>- подходы к индивидуальной работе с воспитателями по профилактике СУ среди воспитанников;</a:t>
            </a:r>
            <a:br>
              <a:rPr lang="ru-RU" sz="8000" dirty="0"/>
            </a:br>
            <a:r>
              <a:rPr lang="ru-RU" sz="8000" dirty="0"/>
              <a:t>- памятки, буклеты для сотрудников и воспитанников;</a:t>
            </a:r>
            <a:br>
              <a:rPr lang="ru-RU" sz="8000" dirty="0"/>
            </a:br>
            <a:r>
              <a:rPr lang="ru-RU" sz="8000" dirty="0"/>
              <a:t>- </a:t>
            </a:r>
            <a:r>
              <a:rPr lang="ru-RU" sz="8000" dirty="0" smtClean="0"/>
              <a:t>программу </a:t>
            </a:r>
            <a:r>
              <a:rPr lang="ru-RU" sz="8000" dirty="0" err="1"/>
              <a:t>тренинговых</a:t>
            </a:r>
            <a:r>
              <a:rPr lang="ru-RU" sz="8000" dirty="0"/>
              <a:t> занятий по профилактике СУ;</a:t>
            </a:r>
            <a:br>
              <a:rPr lang="ru-RU" sz="8000" dirty="0"/>
            </a:br>
            <a:r>
              <a:rPr lang="ru-RU" sz="8000" dirty="0"/>
              <a:t>- </a:t>
            </a:r>
            <a:r>
              <a:rPr lang="ru-RU" sz="8000" dirty="0" smtClean="0"/>
              <a:t>описание традиционных мероприятий </a:t>
            </a:r>
            <a:r>
              <a:rPr lang="ru-RU" sz="8000" dirty="0"/>
              <a:t>Центра по профилактике </a:t>
            </a:r>
            <a:r>
              <a:rPr lang="ru-RU" sz="8000" dirty="0" smtClean="0"/>
              <a:t>СУ;</a:t>
            </a:r>
            <a:r>
              <a:rPr lang="ru-RU" sz="8000" dirty="0"/>
              <a:t/>
            </a:r>
            <a:br>
              <a:rPr lang="ru-RU" sz="8000" dirty="0"/>
            </a:br>
            <a:r>
              <a:rPr lang="ru-RU" sz="8000" dirty="0"/>
              <a:t>- профилактика вовлечения несовершеннолетних в деструктивные течения и группы связанные с </a:t>
            </a:r>
            <a:r>
              <a:rPr lang="ru-RU" sz="8000" dirty="0" smtClean="0"/>
              <a:t>СУ.</a:t>
            </a:r>
            <a:r>
              <a:rPr lang="ru-RU" sz="8000" dirty="0"/>
              <a:t/>
            </a:r>
            <a:br>
              <a:rPr lang="ru-RU" sz="8000" dirty="0"/>
            </a:br>
            <a:endParaRPr lang="ru-RU" sz="8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30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6"/>
          <p:cNvSpPr>
            <a:spLocks noGrp="1" noChangeArrowheads="1"/>
          </p:cNvSpPr>
          <p:nvPr>
            <p:ph type="title"/>
          </p:nvPr>
        </p:nvSpPr>
        <p:spPr>
          <a:xfrm>
            <a:off x="1837805" y="188640"/>
            <a:ext cx="7344816" cy="100811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Схема технологии </a:t>
            </a:r>
            <a: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 часть</a:t>
            </a:r>
            <a:endParaRPr lang="ru-RU" sz="2400" b="1" cap="none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4" name="Rectangle 28"/>
          <p:cNvSpPr>
            <a:spLocks noGrp="1" noChangeArrowheads="1"/>
          </p:cNvSpPr>
          <p:nvPr>
            <p:ph idx="4294967295"/>
          </p:nvPr>
        </p:nvSpPr>
        <p:spPr>
          <a:xfrm>
            <a:off x="2081213" y="1412776"/>
            <a:ext cx="6858000" cy="381000"/>
          </a:xfr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>
            <a:normAutofit/>
          </a:bodyPr>
          <a:lstStyle/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Профилактика Самовольных уходов из учреждений</a:t>
            </a:r>
          </a:p>
        </p:txBody>
      </p:sp>
      <p:sp>
        <p:nvSpPr>
          <p:cNvPr id="18436" name="Rectangle 30"/>
          <p:cNvSpPr>
            <a:spLocks noChangeArrowheads="1"/>
          </p:cNvSpPr>
          <p:nvPr/>
        </p:nvSpPr>
        <p:spPr bwMode="auto">
          <a:xfrm>
            <a:off x="3779912" y="2060848"/>
            <a:ext cx="2743200" cy="504825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lvl="1" algn="ctr"/>
            <a:r>
              <a:rPr lang="ru-RU" sz="1200" b="1" dirty="0"/>
              <a:t>Организационный</a:t>
            </a:r>
          </a:p>
          <a:p>
            <a:pPr algn="ctr"/>
            <a:endParaRPr lang="ru-RU" dirty="0"/>
          </a:p>
        </p:txBody>
      </p:sp>
      <p:sp>
        <p:nvSpPr>
          <p:cNvPr id="18437" name="Rectangle 31"/>
          <p:cNvSpPr>
            <a:spLocks noChangeArrowheads="1"/>
          </p:cNvSpPr>
          <p:nvPr/>
        </p:nvSpPr>
        <p:spPr bwMode="auto">
          <a:xfrm>
            <a:off x="3575124" y="2895600"/>
            <a:ext cx="3152775" cy="38100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lvl="1" algn="ctr"/>
            <a:r>
              <a:rPr lang="ru-RU" sz="1200" b="1" dirty="0"/>
              <a:t>Сбор и анализ информации</a:t>
            </a:r>
          </a:p>
          <a:p>
            <a:endParaRPr lang="ru-RU" dirty="0"/>
          </a:p>
        </p:txBody>
      </p:sp>
      <p:sp>
        <p:nvSpPr>
          <p:cNvPr id="18438" name="Rectangle 32"/>
          <p:cNvSpPr>
            <a:spLocks noChangeArrowheads="1"/>
          </p:cNvSpPr>
          <p:nvPr/>
        </p:nvSpPr>
        <p:spPr bwMode="auto">
          <a:xfrm>
            <a:off x="3327474" y="3505200"/>
            <a:ext cx="3648075" cy="506413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lvl="1" algn="ctr"/>
            <a:r>
              <a:rPr lang="ru-RU" sz="1200" b="1" dirty="0"/>
              <a:t>Диагностика</a:t>
            </a:r>
            <a:r>
              <a:rPr lang="ru-RU" sz="1200" dirty="0">
                <a:solidFill>
                  <a:srgbClr val="403152"/>
                </a:solidFill>
              </a:rPr>
              <a:t> (определение  возможных причин СУ).</a:t>
            </a:r>
            <a:r>
              <a:rPr lang="ru-RU" sz="1200" b="1" dirty="0">
                <a:solidFill>
                  <a:srgbClr val="403152"/>
                </a:solidFill>
              </a:rPr>
              <a:t> </a:t>
            </a:r>
            <a:r>
              <a:rPr lang="ru-RU" sz="1200" b="1" dirty="0"/>
              <a:t>Адаптация</a:t>
            </a:r>
            <a:r>
              <a:rPr lang="ru-RU" sz="1200" b="1" dirty="0">
                <a:solidFill>
                  <a:srgbClr val="403152"/>
                </a:solidFill>
              </a:rPr>
              <a:t>.</a:t>
            </a:r>
            <a:endParaRPr lang="ru-RU" dirty="0"/>
          </a:p>
        </p:txBody>
      </p:sp>
      <p:sp>
        <p:nvSpPr>
          <p:cNvPr id="18439" name="Rectangle 33"/>
          <p:cNvSpPr>
            <a:spLocks noChangeArrowheads="1"/>
          </p:cNvSpPr>
          <p:nvPr/>
        </p:nvSpPr>
        <p:spPr bwMode="auto">
          <a:xfrm>
            <a:off x="3812557" y="4191000"/>
            <a:ext cx="2843213" cy="38100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Планирование мероприятий</a:t>
            </a:r>
            <a:endParaRPr lang="ru-RU"/>
          </a:p>
        </p:txBody>
      </p:sp>
      <p:sp>
        <p:nvSpPr>
          <p:cNvPr id="18440" name="Rectangle 34"/>
          <p:cNvSpPr>
            <a:spLocks noChangeArrowheads="1"/>
          </p:cNvSpPr>
          <p:nvPr/>
        </p:nvSpPr>
        <p:spPr bwMode="auto">
          <a:xfrm>
            <a:off x="3460823" y="4710545"/>
            <a:ext cx="3381375" cy="309563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Реализация мероприятий</a:t>
            </a:r>
            <a:endParaRPr lang="ru-RU"/>
          </a:p>
        </p:txBody>
      </p:sp>
      <p:sp>
        <p:nvSpPr>
          <p:cNvPr id="18441" name="Rectangle 35"/>
          <p:cNvSpPr>
            <a:spLocks noChangeArrowheads="1"/>
          </p:cNvSpPr>
          <p:nvPr/>
        </p:nvSpPr>
        <p:spPr bwMode="auto">
          <a:xfrm>
            <a:off x="4307856" y="5163128"/>
            <a:ext cx="1852613" cy="45720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Контроль и коррекция</a:t>
            </a:r>
            <a:endParaRPr lang="ru-RU"/>
          </a:p>
        </p:txBody>
      </p:sp>
      <p:sp>
        <p:nvSpPr>
          <p:cNvPr id="18442" name="Rectangle 36"/>
          <p:cNvSpPr>
            <a:spLocks noChangeArrowheads="1"/>
          </p:cNvSpPr>
          <p:nvPr/>
        </p:nvSpPr>
        <p:spPr bwMode="auto">
          <a:xfrm>
            <a:off x="4307855" y="5791200"/>
            <a:ext cx="1852613" cy="36195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Обучение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1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6"/>
          <p:cNvSpPr>
            <a:spLocks noGrp="1" noChangeArrowheads="1"/>
          </p:cNvSpPr>
          <p:nvPr>
            <p:ph type="title"/>
          </p:nvPr>
        </p:nvSpPr>
        <p:spPr>
          <a:xfrm>
            <a:off x="1837805" y="188640"/>
            <a:ext cx="7344816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Схема технологии </a:t>
            </a:r>
            <a: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часть</a:t>
            </a:r>
            <a: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b="1" cap="none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4" name="Rectangle 28"/>
          <p:cNvSpPr>
            <a:spLocks noGrp="1" noChangeArrowheads="1"/>
          </p:cNvSpPr>
          <p:nvPr>
            <p:ph idx="4294967295"/>
          </p:nvPr>
        </p:nvSpPr>
        <p:spPr>
          <a:xfrm>
            <a:off x="2081213" y="1124744"/>
            <a:ext cx="6858000" cy="669032"/>
          </a:xfr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случае совершения самовольного ухода воспитанников из учреждения</a:t>
            </a: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Rectangle 30"/>
          <p:cNvSpPr>
            <a:spLocks noChangeArrowheads="1"/>
          </p:cNvSpPr>
          <p:nvPr/>
        </p:nvSpPr>
        <p:spPr bwMode="auto">
          <a:xfrm>
            <a:off x="3862559" y="2204864"/>
            <a:ext cx="2743200" cy="504825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lvl="1" algn="ctr"/>
            <a:r>
              <a:rPr lang="ru-RU" sz="1200" b="1" dirty="0"/>
              <a:t>Организационный</a:t>
            </a:r>
          </a:p>
          <a:p>
            <a:pPr algn="ctr"/>
            <a:endParaRPr lang="ru-RU" dirty="0"/>
          </a:p>
        </p:txBody>
      </p:sp>
      <p:sp>
        <p:nvSpPr>
          <p:cNvPr id="18439" name="Rectangle 33"/>
          <p:cNvSpPr>
            <a:spLocks noChangeArrowheads="1"/>
          </p:cNvSpPr>
          <p:nvPr/>
        </p:nvSpPr>
        <p:spPr bwMode="auto">
          <a:xfrm>
            <a:off x="3812554" y="3717032"/>
            <a:ext cx="2843213" cy="38100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Планирование мероприятий</a:t>
            </a:r>
            <a:endParaRPr lang="ru-RU"/>
          </a:p>
        </p:txBody>
      </p:sp>
      <p:sp>
        <p:nvSpPr>
          <p:cNvPr id="18440" name="Rectangle 34"/>
          <p:cNvSpPr>
            <a:spLocks noChangeArrowheads="1"/>
          </p:cNvSpPr>
          <p:nvPr/>
        </p:nvSpPr>
        <p:spPr bwMode="auto">
          <a:xfrm>
            <a:off x="3543472" y="3001322"/>
            <a:ext cx="3381375" cy="309563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Реализация мероприятий</a:t>
            </a:r>
            <a:endParaRPr lang="ru-RU"/>
          </a:p>
        </p:txBody>
      </p:sp>
      <p:sp>
        <p:nvSpPr>
          <p:cNvPr id="18441" name="Rectangle 35"/>
          <p:cNvSpPr>
            <a:spLocks noChangeArrowheads="1"/>
          </p:cNvSpPr>
          <p:nvPr/>
        </p:nvSpPr>
        <p:spPr bwMode="auto">
          <a:xfrm>
            <a:off x="4307853" y="4437112"/>
            <a:ext cx="1852613" cy="45720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4F81BD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Контроль и коррекция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54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712" y="274638"/>
            <a:ext cx="6707088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200" b="1" dirty="0">
                <a:latin typeface="+mn-lt"/>
                <a:ea typeface="+mn-ea"/>
                <a:cs typeface="+mn-cs"/>
              </a:rPr>
              <a:t>Социально – </a:t>
            </a:r>
            <a:r>
              <a:rPr lang="ru-RU" sz="2200" b="1" dirty="0" err="1">
                <a:latin typeface="+mn-lt"/>
                <a:ea typeface="+mn-ea"/>
                <a:cs typeface="+mn-cs"/>
              </a:rPr>
              <a:t>психолого</a:t>
            </a:r>
            <a:r>
              <a:rPr lang="ru-RU" sz="2200" b="1" dirty="0">
                <a:latin typeface="+mn-lt"/>
                <a:ea typeface="+mn-ea"/>
                <a:cs typeface="+mn-cs"/>
              </a:rPr>
              <a:t> - педагогическая работа с подростками, склонными к бродяжничеству, </a:t>
            </a:r>
            <a:br>
              <a:rPr lang="ru-RU" sz="2200" b="1" dirty="0">
                <a:latin typeface="+mn-lt"/>
                <a:ea typeface="+mn-ea"/>
                <a:cs typeface="+mn-cs"/>
              </a:rPr>
            </a:br>
            <a:r>
              <a:rPr lang="ru-RU" sz="2200" b="1" dirty="0">
                <a:latin typeface="+mn-lt"/>
                <a:ea typeface="+mn-ea"/>
                <a:cs typeface="+mn-cs"/>
              </a:rPr>
              <a:t>имеет четыре основные составляющие: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1600200"/>
            <a:ext cx="6707088" cy="4925144"/>
          </a:xfrm>
        </p:spPr>
        <p:txBody>
          <a:bodyPr>
            <a:normAutofit lnSpcReduction="10000"/>
          </a:bodyPr>
          <a:lstStyle/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sz="2200" b="1" dirty="0"/>
              <a:t>Выявление несовершеннолетних данной категории в детской среде учреждения и организация работы с ними: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z="2200" dirty="0"/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/>
              <a:t>сбор информации (справок) от субъектов профилактики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/>
              <a:t>анализ материалов личного дела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/>
              <a:t>диагностика (психологическая, социально-педагогическая), направленная на выявление несовершеннолетних, склонных к самовольным уходам и бродяжничеству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/>
              <a:t>анализ полученных результатов на педагогическом консилиуме/совете профилактики учреждения для выработки стратегии по включению конкретного воспитанника в профилактическую деятельность по предотвращению самовольных уходов.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/>
              <a:t>включение профилактических мероприятий в ИПР (необходима особая отметка на личном деле)</a:t>
            </a:r>
          </a:p>
          <a:p>
            <a:pPr marL="381000" indent="-38100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544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95373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569</Words>
  <Application>Microsoft Office PowerPoint</Application>
  <PresentationFormat>Экран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 Цель технологии – профилактика самовольных уходов из государственных учреждений для детей и снижение количества случаев СУ. </vt:lpstr>
      <vt:lpstr>Книга 1  это - </vt:lpstr>
      <vt:lpstr>Книга 2 это - </vt:lpstr>
      <vt:lpstr>Схема технологии 1 часть</vt:lpstr>
      <vt:lpstr>Схема технологии 2 часть </vt:lpstr>
      <vt:lpstr>Социально – психолого - педагогическая работа с подростками, склонными к бродяжничеству,  имеет четыре основные составляющие:</vt:lpstr>
      <vt:lpstr>2. Привлечение к решению проблемы самовольных уходов специалистов субъектов профилактики:  </vt:lpstr>
      <vt:lpstr>3. Проведение индивидуальной (консультационной) и групповой (тренинговой) работы с несовершеннолетними: </vt:lpstr>
      <vt:lpstr>4. Работа по преодолению бродяжничества и самовольных уходов подростков посредством взаимодействия с семьёй.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13</cp:revision>
  <cp:lastPrinted>2017-05-31T09:56:28Z</cp:lastPrinted>
  <dcterms:created xsi:type="dcterms:W3CDTF">2014-07-27T17:15:06Z</dcterms:created>
  <dcterms:modified xsi:type="dcterms:W3CDTF">2017-05-31T11:55:38Z</dcterms:modified>
</cp:coreProperties>
</file>